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7" r:id="rId2"/>
    <p:sldId id="341" r:id="rId3"/>
    <p:sldId id="359" r:id="rId4"/>
    <p:sldId id="360" r:id="rId5"/>
    <p:sldId id="363" r:id="rId6"/>
    <p:sldId id="374" r:id="rId7"/>
    <p:sldId id="364" r:id="rId8"/>
    <p:sldId id="367" r:id="rId9"/>
    <p:sldId id="370" r:id="rId10"/>
    <p:sldId id="371" r:id="rId11"/>
    <p:sldId id="366" r:id="rId12"/>
    <p:sldId id="372" r:id="rId13"/>
    <p:sldId id="376" r:id="rId14"/>
    <p:sldId id="373" r:id="rId15"/>
    <p:sldId id="377" r:id="rId16"/>
    <p:sldId id="379" r:id="rId17"/>
    <p:sldId id="378" r:id="rId18"/>
    <p:sldId id="380" r:id="rId19"/>
    <p:sldId id="381" r:id="rId20"/>
    <p:sldId id="382" r:id="rId21"/>
    <p:sldId id="362" r:id="rId22"/>
    <p:sldId id="375" r:id="rId23"/>
    <p:sldId id="361" r:id="rId2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ustafa Hakan Kara" initials="MHK" lastIdx="1" clrIdx="0">
    <p:extLst>
      <p:ext uri="{19B8F6BF-5375-455C-9EA6-DF929625EA0E}">
        <p15:presenceInfo xmlns:p15="http://schemas.microsoft.com/office/powerpoint/2012/main" userId="0fac037b7016612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01" autoAdjust="0"/>
    <p:restoredTop sz="92313" autoAdjust="0"/>
  </p:normalViewPr>
  <p:slideViewPr>
    <p:cSldViewPr snapToGrid="0">
      <p:cViewPr varScale="1">
        <p:scale>
          <a:sx n="120" d="100"/>
          <a:sy n="120" d="100"/>
        </p:scale>
        <p:origin x="184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13.jp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9BC7CD-7E6C-48AD-BB85-8A8F0347AD8A}" type="datetimeFigureOut">
              <a:rPr lang="en-US" smtClean="0"/>
              <a:t>3/14/25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DD33FB-0197-4386-B22D-CEB072CB3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338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44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737D46-EA0F-7F81-314A-36ABFA439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D580AF-D3DB-BBF1-15A3-841F513D3D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7432BF-5AF0-02A0-B23B-B130F7E285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7BA5D1-4B22-22B0-0460-758C56F307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192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BFE19-7B50-F891-3B92-0CC19AA6C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B87D00-5F39-45B6-098D-16F6D25B42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488BF8-0E39-EB62-479B-48314D1BB5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CEDA2-6ADB-F0EE-42E5-CA61B46D83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9989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D1B4E-37C6-F36A-DD3C-BBA3073FD1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2F73C0-F649-1902-2E58-0772E8E42A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921E32-CA8F-9EB3-9A84-711C0527D3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49374E-6EF0-7002-3352-D03DD78C9B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479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4609A-A621-3490-B225-E4B54F876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4B2AA6-7828-3D02-33BC-24A82BFCF2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468977-C8C3-510A-A48D-8C1E5E0703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75431-DF0B-A8B8-50D6-6CB95BFE2E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8423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0B643C-ABB0-5671-85DD-8233038CF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9461F7-45E5-CD3B-57F0-3580E1D4B4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F4127F-1DE4-22F3-099E-3308EC63DF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FB0AAF-96BD-5011-EE02-5E67B14EBE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2137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1F47E-07BC-9F0D-3CEA-0AF095E19A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98E590-6C84-EB6C-FFDB-C6B542902D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468966-227F-8337-45E7-44EA4D6D4F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8C7D73-263E-9A86-9F0D-D63B2269D92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716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A16973-598A-A061-DACE-646B010AE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CE7DF6-184F-8EDA-CD85-57BD049222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7BED4E-96D4-BEEC-B8C6-1CA2662FC8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DA62B8-5FD2-8816-645E-9E70D141E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5321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080FB-72F3-191B-8696-2EAE76553B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C8B0AF-2901-6F63-2AB1-23619E295E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479DE9-D7F6-23F5-AA8B-212CA32ACA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14F1D2-BABB-35E1-0438-3FDB41B280C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6544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3B3C1D-A3BE-54F1-AA9A-2237F8A83B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752E3E-6E49-6B08-461E-63A429BAF9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EDE576-4518-B0F8-F1A8-9034F80894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ACE2A4-5227-693C-8ADC-9C48855070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827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EBA34-49F3-AD43-5590-37FE4B4831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B3560D-28E3-E409-6EE2-E809F23CD9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C8F6DF-8CDD-A145-BFCB-FAF9D0808D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4F434-F7DE-9314-A22D-9F10D2FF401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195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410C30-F175-D97A-A573-39CFFFFCD3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B90071-DACF-1AE3-B975-611FA67E5D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D287D9-9DBB-5AC5-2AAC-C89D9FEC00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D7E09A-6E4B-9748-E48D-26E629EDF2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149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4F75D-780B-5C23-AF54-E08EFE0A82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6D4C26-5A93-3FB0-8838-C4745734B5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EDC9D6-5FA5-C83B-D795-F2A9E5F43D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78F12-E259-2152-C2E1-8B82203AB6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139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B090F7-817E-B6BA-FA38-1D1A51DAD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065B84-C394-5D66-9169-E2FA6FF2D8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D0B918-51E7-5EF5-0A9D-B9E3E0A854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51EB3-2894-30DE-AEB7-4BF5FF3554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0722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92976-4C31-302C-428D-A7A94494F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D1B2DB-FC42-0A65-E7E9-1689CACF58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2FEF1AB-9D52-FB56-ECBC-674B5E8D7F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D40E0D-957A-CC89-1D41-D8AA132C12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58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35D61F-9E0C-183E-A6B1-B2544687C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64CD63-EB1D-8F24-21FF-31C1E225F2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A401FD-4EAF-AB6D-944C-4DEAD569CB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99C03-E3F8-4E5F-CEAF-0C25DF135A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0562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9CF1E2-646F-B161-0759-1595BBD65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9A88DA-C0BB-8652-A3B5-363FDAB467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718A0D-F271-BE31-1E22-830B8A9B2D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7F189B-E42B-D999-A70B-84748448EC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748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BCCA35-D03E-76A0-3B4A-8815D80A2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C26779-5D30-16BF-8014-4DBAE017B6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97CFBE2-8E6F-7B9B-2812-BAE55A82B2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8A85CE-76B5-9087-231F-027B6B9C27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941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9AD90-65F0-68C8-429D-38904520E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394C739-B610-6F6B-2F32-5A3E8ADE47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8A82C9-AFBA-57B7-A253-6816393C2F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D3A9B3-9A50-2211-7AE1-72C3B64C28F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7271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4C5DDA-0EC2-242F-B516-ECB9B9E6B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5A70B4-787F-8BD9-D905-A98A44F6C0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C70D9F-F512-5838-89BC-34845A55BB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68C35C-2D1A-3D47-DBB9-D4F2C5CE37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865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F8B41-BAFA-26ED-9512-1C0973EBAF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E55F7D-E095-0D7D-7096-1DA75211DF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C98C0E1-5A6C-7AAE-F471-24DFF87F75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5D3F7-67ED-1BAD-D4F8-1ACD6CF9A1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9770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966957-715F-C277-92BD-146B7CE85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A2D941-E743-DCD9-3893-94398D12FE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8F64A4-EC58-69DA-CF9A-DD77C15DAE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CE4EC-BAAE-B51F-0498-C41092A1BA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DD33FB-0197-4386-B22D-CEB072CB3D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233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30C0A-5464-4FE4-84EB-FF9C94016DF4}" type="datetimeFigureOut">
              <a:rPr lang="en-US" smtClean="0"/>
              <a:t>3/14/25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557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smtClean="0"/>
              <a:t>3/14/25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838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smtClean="0"/>
              <a:t>3/14/25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308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smtClean="0"/>
              <a:t>3/14/25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334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C6404-AD6E-4860-8E75-697CA40B95DA}" type="datetimeFigureOut">
              <a:rPr lang="en-US" smtClean="0"/>
              <a:t>3/14/25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184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smtClean="0"/>
              <a:t>3/14/25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60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smtClean="0"/>
              <a:t>3/14/25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4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smtClean="0"/>
              <a:t>3/14/25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963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smtClean="0"/>
              <a:t>3/14/25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16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smtClean="0"/>
              <a:t>3/14/25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4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smtClean="0"/>
              <a:t>3/14/25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568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smtClean="0"/>
              <a:t>3/14/25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203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8.xml"/><Relationship Id="rId3" Type="http://schemas.microsoft.com/office/2007/relationships/media" Target="../media/media2.mp4"/><Relationship Id="rId7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20.png"/><Relationship Id="rId5" Type="http://schemas.microsoft.com/office/2007/relationships/media" Target="../media/media3.mp4"/><Relationship Id="rId10" Type="http://schemas.openxmlformats.org/officeDocument/2006/relationships/image" Target="../media/image19.png"/><Relationship Id="rId4" Type="http://schemas.openxmlformats.org/officeDocument/2006/relationships/video" Target="../media/media2.mp4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83986-A6B4-4D8A-A3FF-92ABB569F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3304" y="1643271"/>
            <a:ext cx="10125389" cy="1912775"/>
          </a:xfrm>
        </p:spPr>
        <p:txBody>
          <a:bodyPr>
            <a:normAutofit/>
          </a:bodyPr>
          <a:lstStyle/>
          <a:p>
            <a:r>
              <a:rPr lang="en-US" sz="2700" cap="none" noProof="0" dirty="0">
                <a:latin typeface="+mn-lt"/>
              </a:rPr>
              <a:t>Neural Style Transfer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42DFE7-677F-43E0-AA06-3C9650F8934E}"/>
              </a:ext>
            </a:extLst>
          </p:cNvPr>
          <p:cNvSpPr txBox="1"/>
          <p:nvPr/>
        </p:nvSpPr>
        <p:spPr>
          <a:xfrm>
            <a:off x="3680788" y="4244722"/>
            <a:ext cx="4830425" cy="1423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ICFP M2 Machine Learning – Final Presentation</a:t>
            </a:r>
          </a:p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Ömer </a:t>
            </a: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Ünlüsoy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, Jonathan </a:t>
            </a: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Menssen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, Jorge </a:t>
            </a:r>
            <a:r>
              <a:rPr kumimoji="0" lang="en-US" sz="20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/>
                <a:ea typeface="+mn-ea"/>
                <a:cs typeface="+mn-cs"/>
              </a:rPr>
              <a:t>Cerrada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  <a:p>
            <a:pPr algn="ctr" defTabSz="457200">
              <a:lnSpc>
                <a:spcPct val="150000"/>
              </a:lnSpc>
              <a:defRPr/>
            </a:pPr>
            <a:r>
              <a:rPr lang="en-US" sz="2000" i="1" noProof="0" dirty="0">
                <a:solidFill>
                  <a:srgbClr val="000000"/>
                </a:solidFill>
                <a:latin typeface="Gill Sans MT"/>
              </a:rPr>
              <a:t>2024 - 2025</a:t>
            </a:r>
            <a:endParaRPr kumimoji="0" lang="en-US" sz="2000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M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75068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40EBB3-D6C7-DC07-EC83-AFA07E92F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3F570-49B2-E4CB-6A87-A3E4F27F3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Loss function</a:t>
            </a:r>
            <a:endParaRPr lang="en-US" cap="none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027BDFE-EC00-8289-546C-DEB3E968BFB4}"/>
              </a:ext>
            </a:extLst>
          </p:cNvPr>
          <p:cNvGrpSpPr/>
          <p:nvPr/>
        </p:nvGrpSpPr>
        <p:grpSpPr>
          <a:xfrm>
            <a:off x="1224516" y="1321486"/>
            <a:ext cx="9742967" cy="4972002"/>
            <a:chOff x="1224516" y="1682998"/>
            <a:chExt cx="9742967" cy="497200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C0E61D6C-C2ED-9F1D-DE1C-694110BCDBD4}"/>
                    </a:ext>
                  </a:extLst>
                </p:cNvPr>
                <p:cNvSpPr txBox="1"/>
                <p:nvPr/>
              </p:nvSpPr>
              <p:spPr>
                <a:xfrm>
                  <a:off x="1224516" y="1682998"/>
                  <a:ext cx="9742967" cy="497200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endParaRPr lang="en-US" sz="2000" noProof="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r>
                    <a:rPr lang="en-US" sz="2400" b="1" noProof="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Total Loss:</a:t>
                  </a:r>
                  <a:endParaRPr lang="tr-TR" sz="2400" b="1" i="1" noProof="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endParaRPr lang="en-US" sz="2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endParaRPr lang="en-US" sz="2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>
                    <a:lnSpc>
                      <a:spcPct val="150000"/>
                    </a:lnSpc>
                  </a:pPr>
                  <a14:m>
                    <m:oMath xmlns:m="http://schemas.openxmlformats.org/officeDocument/2006/math">
                      <m:r>
                        <a:rPr lang="en-US" sz="240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𝛼</m:t>
                      </m:r>
                    </m:oMath>
                  </a14:m>
                  <a:r>
                    <a:rPr lang="en-US" sz="2200" noProof="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: </a:t>
                  </a:r>
                  <a:r>
                    <a:rPr lang="en-US" sz="2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Content weight</a:t>
                  </a:r>
                </a:p>
                <a:p>
                  <a:pPr marL="800100" lvl="1" indent="-34290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sz="2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A high emphasis on the content produces an image with only little stylization [1].</a:t>
                  </a:r>
                </a:p>
                <a:p>
                  <a:pPr lvl="1">
                    <a:lnSpc>
                      <a:spcPct val="150000"/>
                    </a:lnSpc>
                  </a:pPr>
                  <a:endParaRPr lang="en-US" sz="22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>
                    <a:lnSpc>
                      <a:spcPct val="150000"/>
                    </a:lnSpc>
                  </a:pPr>
                  <a14:m>
                    <m:oMath xmlns:m="http://schemas.openxmlformats.org/officeDocument/2006/math">
                      <m:r>
                        <a:rPr lang="en-US" sz="2200" i="1" noProof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Arial" panose="020B0604020202020204" pitchFamily="34" charset="0"/>
                        </a:rPr>
                        <m:t>𝛽</m:t>
                      </m:r>
                    </m:oMath>
                  </a14:m>
                  <a:r>
                    <a:rPr lang="en-US" sz="2200" noProof="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 : </a:t>
                  </a:r>
                  <a:r>
                    <a:rPr lang="en-US" sz="2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Style weight</a:t>
                  </a:r>
                </a:p>
                <a:p>
                  <a:pPr marL="800100" lvl="1" indent="-34290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r>
                    <a:rPr lang="en-US" sz="2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A high emphasis on the style effectively produces a texturized version of the style image [1].</a:t>
                  </a:r>
                </a:p>
              </p:txBody>
            </p:sp>
          </mc:Choice>
          <mc:Fallback xmlns=""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C0E61D6C-C2ED-9F1D-DE1C-694110BCDBD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224516" y="1682998"/>
                  <a:ext cx="9742967" cy="4972002"/>
                </a:xfrm>
                <a:prstGeom prst="rect">
                  <a:avLst/>
                </a:prstGeom>
                <a:blipFill>
                  <a:blip r:embed="rId3"/>
                  <a:stretch>
                    <a:fillRect l="-1042" b="-178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3" name="Picture 2" descr="A black text on a white background&#10;&#10;Description automatically generated">
              <a:extLst>
                <a:ext uri="{FF2B5EF4-FFF2-40B4-BE49-F238E27FC236}">
                  <a16:creationId xmlns:a16="http://schemas.microsoft.com/office/drawing/2014/main" id="{42B81634-8E8E-2BD6-60B4-08DA0D457C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91329" y="1846157"/>
              <a:ext cx="5428712" cy="9295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9066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02A528-280F-9053-65B0-B964911AB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flowchart&#10;&#10;Description automatically generated">
            <a:extLst>
              <a:ext uri="{FF2B5EF4-FFF2-40B4-BE49-F238E27FC236}">
                <a16:creationId xmlns:a16="http://schemas.microsoft.com/office/drawing/2014/main" id="{8C1D1C39-01E7-3B41-DD6D-29DDC2978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39" y="811343"/>
            <a:ext cx="10624521" cy="60466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9A2B84-CFDC-123D-30AF-2AB813F86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98378"/>
            <a:ext cx="9742967" cy="819291"/>
          </a:xfrm>
        </p:spPr>
        <p:txBody>
          <a:bodyPr/>
          <a:lstStyle/>
          <a:p>
            <a:r>
              <a:rPr lang="en-US" noProof="0" dirty="0"/>
              <a:t>A Neural Algorithm of Artistic Style</a:t>
            </a:r>
            <a:endParaRPr lang="en-US" cap="none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3C294B-3C99-73DB-01C9-0D20A5EDE950}"/>
              </a:ext>
            </a:extLst>
          </p:cNvPr>
          <p:cNvSpPr txBox="1"/>
          <p:nvPr/>
        </p:nvSpPr>
        <p:spPr>
          <a:xfrm>
            <a:off x="378625" y="6550223"/>
            <a:ext cx="8753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4:  ‘A Neural Algorithm of Artistic Style’ algorithm [1]</a:t>
            </a:r>
          </a:p>
        </p:txBody>
      </p:sp>
    </p:spTree>
    <p:extLst>
      <p:ext uri="{BB962C8B-B14F-4D97-AF65-F5344CB8AC3E}">
        <p14:creationId xmlns:p14="http://schemas.microsoft.com/office/powerpoint/2010/main" val="1652659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A065AB-5312-22B6-BCAE-E0910E3726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B3C2F-47FD-E580-E302-8CBB731A7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Hyperparameters</a:t>
            </a:r>
            <a:endParaRPr lang="en-US" cap="none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6A98BBA-F40F-C8E0-409F-42ECC40AE7C4}"/>
                  </a:ext>
                </a:extLst>
              </p:cNvPr>
              <p:cNvSpPr txBox="1"/>
              <p:nvPr/>
            </p:nvSpPr>
            <p:spPr>
              <a:xfrm>
                <a:off x="1224516" y="1280440"/>
                <a:ext cx="9742967" cy="4600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200" b="1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Weight </a:t>
                </a:r>
                <a:r>
                  <a:rPr lang="en-US" sz="22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ratio (𝛼</a:t>
                </a:r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/ </a:t>
                </a:r>
                <a14:m>
                  <m:oMath xmlns:m="http://schemas.openxmlformats.org/officeDocument/2006/math">
                    <m:r>
                      <a:rPr lang="en-US" sz="2200" b="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𝛽</m:t>
                    </m:r>
                  </m:oMath>
                </a14:m>
                <a:r>
                  <a:rPr lang="en-US" sz="2200" b="1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we fixed the content weight </a:t>
                </a:r>
                <a14:m>
                  <m:oMath xmlns:m="http://schemas.openxmlformats.org/officeDocument/2006/math">
                    <m:r>
                      <a:rPr lang="en-US" sz="2200" i="1" noProof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𝛼</m:t>
                    </m:r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 and run an experiment with different style weights </a:t>
                </a: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𝛽</m:t>
                    </m:r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  <a:endParaRPr lang="tr-TR" sz="2200" i="1" dirty="0"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𝛽</m:t>
                    </m:r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= [1e-2, 1e-1, 1e0, 1e1, 1e2, 1e4]</a:t>
                </a: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200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200" b="1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Learning rate</a:t>
                </a:r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: Our experiments suggest an optimal value of 0.1 - 0.3 for LBFGS Optimizer.</a:t>
                </a: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200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200" b="1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Epoch</a:t>
                </a:r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Our experiment suggests an optimal value of 200 - 300 for LBFGS based on the the images.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6A98BBA-F40F-C8E0-409F-42ECC40AE7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4516" y="1280440"/>
                <a:ext cx="9742967" cy="4600042"/>
              </a:xfrm>
              <a:prstGeom prst="rect">
                <a:avLst/>
              </a:prstGeom>
              <a:blipFill>
                <a:blip r:embed="rId3"/>
                <a:stretch>
                  <a:fillRect l="-781" r="-130" b="-16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6606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72F570-02E5-032A-A305-EF4784E6FC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99472-F8A2-EB7D-2F71-2E52F0B71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Hyperparameters</a:t>
            </a:r>
            <a:endParaRPr lang="en-US" cap="none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956BBF-F89E-A4AC-75C1-3168C035913B}"/>
              </a:ext>
            </a:extLst>
          </p:cNvPr>
          <p:cNvSpPr txBox="1"/>
          <p:nvPr/>
        </p:nvSpPr>
        <p:spPr>
          <a:xfrm>
            <a:off x="1224516" y="1280440"/>
            <a:ext cx="9742967" cy="4600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noProof="0" dirty="0">
                <a:latin typeface="Arial" panose="020B0604020202020204" pitchFamily="34" charset="0"/>
                <a:cs typeface="Arial" panose="020B0604020202020204" pitchFamily="34" charset="0"/>
              </a:rPr>
              <a:t>Selected Content layers</a:t>
            </a:r>
            <a:r>
              <a:rPr lang="en-US" sz="2200" noProof="0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en-US" sz="2200" noProof="0" dirty="0" err="1"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US" sz="2200" noProof="0" dirty="0">
                <a:latin typeface="Arial" panose="020B0604020202020204" pitchFamily="34" charset="0"/>
                <a:cs typeface="Arial" panose="020B0604020202020204" pitchFamily="34" charset="0"/>
              </a:rPr>
              <a:t> et al. paper proposes 'conv4_2’ [1].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200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noProof="0" dirty="0">
                <a:latin typeface="Arial" panose="020B0604020202020204" pitchFamily="34" charset="0"/>
                <a:cs typeface="Arial" panose="020B0604020202020204" pitchFamily="34" charset="0"/>
              </a:rPr>
              <a:t>Content weights</a:t>
            </a:r>
            <a:r>
              <a:rPr lang="en-US" sz="2200" noProof="0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en-US" sz="2200" noProof="0" dirty="0" err="1"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US" sz="2200" noProof="0" dirty="0">
                <a:latin typeface="Arial" panose="020B0604020202020204" pitchFamily="34" charset="0"/>
                <a:cs typeface="Arial" panose="020B0604020202020204" pitchFamily="34" charset="0"/>
              </a:rPr>
              <a:t> et al. paper proposes 1 [1].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200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noProof="0" dirty="0">
                <a:latin typeface="Arial" panose="020B0604020202020204" pitchFamily="34" charset="0"/>
                <a:cs typeface="Arial" panose="020B0604020202020204" pitchFamily="34" charset="0"/>
              </a:rPr>
              <a:t>Selected Style layers</a:t>
            </a:r>
            <a:r>
              <a:rPr lang="en-US" sz="2200" noProof="0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en-US" sz="2200" noProof="0" dirty="0" err="1"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US" sz="2200" noProof="0" dirty="0">
                <a:latin typeface="Arial" panose="020B0604020202020204" pitchFamily="34" charset="0"/>
                <a:cs typeface="Arial" panose="020B0604020202020204" pitchFamily="34" charset="0"/>
              </a:rPr>
              <a:t> et al. paper proposes 'conv1_1', 'conv2_1', 'conv3_1', 'conv4_1', 'conv5_1’ [1].</a:t>
            </a:r>
          </a:p>
          <a:p>
            <a:pPr>
              <a:lnSpc>
                <a:spcPct val="150000"/>
              </a:lnSpc>
            </a:pPr>
            <a:endParaRPr lang="en-US" sz="2200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noProof="0" dirty="0">
                <a:latin typeface="Arial" panose="020B0604020202020204" pitchFamily="34" charset="0"/>
                <a:cs typeface="Arial" panose="020B0604020202020204" pitchFamily="34" charset="0"/>
              </a:rPr>
              <a:t>Style weights</a:t>
            </a:r>
            <a:r>
              <a:rPr lang="en-US" sz="2200" noProof="0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en-US" sz="2200" noProof="0" dirty="0" err="1">
                <a:latin typeface="Arial" panose="020B0604020202020204" pitchFamily="34" charset="0"/>
                <a:cs typeface="Arial" panose="020B0604020202020204" pitchFamily="34" charset="0"/>
              </a:rPr>
              <a:t>Gatys</a:t>
            </a:r>
            <a:r>
              <a:rPr lang="en-US" sz="2200" noProof="0" dirty="0">
                <a:latin typeface="Arial" panose="020B0604020202020204" pitchFamily="34" charset="0"/>
                <a:cs typeface="Arial" panose="020B0604020202020204" pitchFamily="34" charset="0"/>
              </a:rPr>
              <a:t> et al. paper proposes [1e3/n**2 for n in [64, 128, 256, 512, 512]] [1].</a:t>
            </a:r>
          </a:p>
        </p:txBody>
      </p:sp>
    </p:spTree>
    <p:extLst>
      <p:ext uri="{BB962C8B-B14F-4D97-AF65-F5344CB8AC3E}">
        <p14:creationId xmlns:p14="http://schemas.microsoft.com/office/powerpoint/2010/main" val="1003805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5CBC2D-2698-FF93-4AC4-2705AB01F5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76E6E-D499-86F1-660B-FC9D944B2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Ratio experiment</a:t>
            </a:r>
            <a:endParaRPr lang="en-US" cap="none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26986A-E378-B0E5-AB35-DD1D897C45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98591" y="1159617"/>
            <a:ext cx="8194817" cy="56983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593CF0-187D-5B6E-7A7E-FB840F8AA476}"/>
              </a:ext>
            </a:extLst>
          </p:cNvPr>
          <p:cNvSpPr txBox="1"/>
          <p:nvPr/>
        </p:nvSpPr>
        <p:spPr>
          <a:xfrm>
            <a:off x="10193408" y="5914664"/>
            <a:ext cx="214131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5:  𝛼 / 𝛽 weight ratio test with our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272504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E40F1-CB05-6F6C-893A-7662F0B5E9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834D8-B70A-99B9-10F4-E6533BABE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Example runs</a:t>
            </a:r>
            <a:endParaRPr lang="en-US" cap="none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03B6A4-1F7F-4090-C88F-C29D2E0E18F1}"/>
              </a:ext>
            </a:extLst>
          </p:cNvPr>
          <p:cNvSpPr txBox="1"/>
          <p:nvPr/>
        </p:nvSpPr>
        <p:spPr>
          <a:xfrm>
            <a:off x="1224514" y="6186303"/>
            <a:ext cx="97429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6:  Albert Einstein and Gallery of Cubism by Pablo Picasso [8] (LBFGS epoch = 200, learning rate = 0.2, style weight = 100.0)</a:t>
            </a:r>
          </a:p>
        </p:txBody>
      </p:sp>
      <p:pic>
        <p:nvPicPr>
          <p:cNvPr id="6" name="Picture 5" descr="A collage of different images of people&#10;&#10;Description automatically generated">
            <a:extLst>
              <a:ext uri="{FF2B5EF4-FFF2-40B4-BE49-F238E27FC236}">
                <a16:creationId xmlns:a16="http://schemas.microsoft.com/office/drawing/2014/main" id="{92AF9793-DBE3-B4E9-7B06-2254C822F7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515" y="1473443"/>
            <a:ext cx="9742967" cy="463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797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90FC8-8574-8857-D3DE-E9D25F2D6E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0A099-93F5-B101-F240-5A99EE788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Example runs</a:t>
            </a:r>
            <a:endParaRPr lang="en-US" cap="none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051B69-7749-7250-0A26-82B607F5D2ED}"/>
              </a:ext>
            </a:extLst>
          </p:cNvPr>
          <p:cNvSpPr txBox="1"/>
          <p:nvPr/>
        </p:nvSpPr>
        <p:spPr>
          <a:xfrm>
            <a:off x="1224515" y="4913086"/>
            <a:ext cx="97429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7:  Oak tree and The Starry Night by Vincent van Gogh (LBFGS epoch = 200, learning rate = 0.2, style weight = 100.0)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218EDC-5B19-078F-4951-3E9E12D0EB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0998" y="1819893"/>
            <a:ext cx="11170003" cy="2983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20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B03B3-755C-6E2F-6DF4-02EED235D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4F164-1101-5491-DAE7-91604ED78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Example runs</a:t>
            </a:r>
            <a:endParaRPr lang="en-US" cap="none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369B6F-1124-F9BD-F738-28BFD4E54EB3}"/>
              </a:ext>
            </a:extLst>
          </p:cNvPr>
          <p:cNvSpPr txBox="1"/>
          <p:nvPr/>
        </p:nvSpPr>
        <p:spPr>
          <a:xfrm>
            <a:off x="672056" y="6257575"/>
            <a:ext cx="108478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8:  Mona Lisa by Leonardo da Vinci and Gallery of Cubism by Pablo Picasso [8] (LBFGS epoch = 200, learning rate = 0.2, style weight = 100.0)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E8E23A-EF6F-FEA4-E108-AE38567DE3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52026" y="1327048"/>
            <a:ext cx="9287942" cy="485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352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2A2BB3-7328-980D-5189-82FD0DB55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1979B-0851-4FC5-A1EF-7FCCD32D4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Example runs</a:t>
            </a:r>
            <a:endParaRPr lang="en-US" cap="none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41E444-7A47-4228-363C-86C21381B044}"/>
              </a:ext>
            </a:extLst>
          </p:cNvPr>
          <p:cNvSpPr txBox="1"/>
          <p:nvPr/>
        </p:nvSpPr>
        <p:spPr>
          <a:xfrm>
            <a:off x="1111894" y="6099787"/>
            <a:ext cx="9968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9:  Albert Einstein and Portrait of Dora Maar by Pablo Picasso [9] (LBFGS epoch = 200, learning rate = 0.2, style weight = 100.0)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3DB196-FC87-6697-3027-6B3C5230F6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52026" y="1552583"/>
            <a:ext cx="9287942" cy="4408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9095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D38CF-8BFE-B579-6816-B85483D2F6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B2D6E-D548-9C05-2385-721681484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Example runs</a:t>
            </a:r>
            <a:endParaRPr lang="en-US" cap="none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12C9B5-8C62-0960-060D-2F2DF1A8A31F}"/>
              </a:ext>
            </a:extLst>
          </p:cNvPr>
          <p:cNvSpPr txBox="1"/>
          <p:nvPr/>
        </p:nvSpPr>
        <p:spPr>
          <a:xfrm>
            <a:off x="2407895" y="6528049"/>
            <a:ext cx="7376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Video 10: Mona Lisa training videos (LBFGS epoch = 200, learning rate = 0.2, style weight = 100.0)</a:t>
            </a:r>
          </a:p>
        </p:txBody>
      </p:sp>
      <p:pic>
        <p:nvPicPr>
          <p:cNvPr id="4" name="transformation_video_MonaLisa_picasso2_Adam_epoch=0_LBFGS_epoch=200_Adam_lr=0.06_LBFGS_lr=0.2_style_weight=100.0.mp4">
            <a:hlinkClick r:id="" action="ppaction://media"/>
            <a:extLst>
              <a:ext uri="{FF2B5EF4-FFF2-40B4-BE49-F238E27FC236}">
                <a16:creationId xmlns:a16="http://schemas.microsoft.com/office/drawing/2014/main" id="{679ADB71-F918-40D8-A624-30F98551E0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48012" y="1319443"/>
            <a:ext cx="3495967" cy="5197033"/>
          </a:xfrm>
          <a:prstGeom prst="rect">
            <a:avLst/>
          </a:prstGeom>
        </p:spPr>
      </p:pic>
      <p:pic>
        <p:nvPicPr>
          <p:cNvPr id="7" name="transformation_video_MonaLisa_picasso4_Adam_epoch=0_LBFGS_epoch=200_Adam_lr=0.06_LBFGS_lr=0.2_style_weight=100.0.mp4">
            <a:hlinkClick r:id="" action="ppaction://media"/>
            <a:extLst>
              <a:ext uri="{FF2B5EF4-FFF2-40B4-BE49-F238E27FC236}">
                <a16:creationId xmlns:a16="http://schemas.microsoft.com/office/drawing/2014/main" id="{5F6DD5FD-714F-686D-CF11-9E25BEABB56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86407" y="1319441"/>
            <a:ext cx="3495968" cy="5197035"/>
          </a:xfrm>
          <a:prstGeom prst="rect">
            <a:avLst/>
          </a:prstGeom>
        </p:spPr>
      </p:pic>
      <p:pic>
        <p:nvPicPr>
          <p:cNvPr id="8" name="transformation_video_MonaLisa_StarryNight_Adam_epoch=0_LBFGS_epoch=200_Adam_lr=0.06_LBFGS_lr=0.2_style_weight=100.0.mp4">
            <a:hlinkClick r:id="" action="ppaction://media"/>
            <a:extLst>
              <a:ext uri="{FF2B5EF4-FFF2-40B4-BE49-F238E27FC236}">
                <a16:creationId xmlns:a16="http://schemas.microsoft.com/office/drawing/2014/main" id="{E4E56D2B-EA71-BF6C-3C36-25E5B2FF125E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309616" y="1319441"/>
            <a:ext cx="3495967" cy="519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288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6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6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9085E-75B5-495B-BCBB-712B75D82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What is Style Transfer?</a:t>
            </a:r>
            <a:endParaRPr lang="en-US" cap="none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B47F63-8A52-41A8-8FC1-3D3CA2C9DFFD}"/>
              </a:ext>
            </a:extLst>
          </p:cNvPr>
          <p:cNvSpPr txBox="1"/>
          <p:nvPr/>
        </p:nvSpPr>
        <p:spPr>
          <a:xfrm>
            <a:off x="1224516" y="1259175"/>
            <a:ext cx="9742966" cy="3901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Computer Vision subfield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Extraction of the artistic style and its transfer into another image.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While preserving the semantic content [1]. </a:t>
            </a:r>
          </a:p>
          <a:p>
            <a:pPr>
              <a:lnSpc>
                <a:spcPct val="150000"/>
              </a:lnSpc>
            </a:pPr>
            <a:endParaRPr lang="en-US" sz="2400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noProof="0" dirty="0">
                <a:latin typeface="Arial" panose="020B0604020202020204" pitchFamily="34" charset="0"/>
                <a:cs typeface="Arial" panose="020B0604020202020204" pitchFamily="34" charset="0"/>
              </a:rPr>
              <a:t>Evaluation Criterion</a:t>
            </a: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: human inspection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noProof="0" dirty="0">
                <a:latin typeface="Arial" panose="020B0604020202020204" pitchFamily="34" charset="0"/>
                <a:cs typeface="Arial" panose="020B0604020202020204" pitchFamily="34" charset="0"/>
              </a:rPr>
              <a:t>Main Challenge</a:t>
            </a: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: find image representations that independently model content and style.</a:t>
            </a:r>
          </a:p>
        </p:txBody>
      </p:sp>
    </p:spTree>
    <p:extLst>
      <p:ext uri="{BB962C8B-B14F-4D97-AF65-F5344CB8AC3E}">
        <p14:creationId xmlns:p14="http://schemas.microsoft.com/office/powerpoint/2010/main" val="618634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56FE52-154C-6B3D-D617-4E42940041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70987-4C98-501C-CF50-4B66D3D51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results</a:t>
            </a:r>
            <a:endParaRPr lang="en-US" cap="none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3B386D-9947-C80A-6B63-6F3E2EE47343}"/>
              </a:ext>
            </a:extLst>
          </p:cNvPr>
          <p:cNvSpPr txBox="1"/>
          <p:nvPr/>
        </p:nvSpPr>
        <p:spPr>
          <a:xfrm>
            <a:off x="1224516" y="1163477"/>
            <a:ext cx="9742967" cy="5615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Key Finding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: Representations of content and style in the CNNs are well separable [1].</a:t>
            </a:r>
          </a:p>
          <a:p>
            <a:pPr>
              <a:lnSpc>
                <a:spcPct val="150000"/>
              </a:lnSpc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Trade-off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exists between content and style matching.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requires fine adjustment to weight ratio</a:t>
            </a:r>
          </a:p>
          <a:p>
            <a:pPr lvl="1">
              <a:lnSpc>
                <a:spcPct val="150000"/>
              </a:lnSpc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Results may be highly 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subjective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human inspection as the sole evaluation criteria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Fascinating to see CNNs, designed for object classification, can understand the </a:t>
            </a: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semantic content independently from artistic style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949467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F13959-D369-AB03-6858-897B4B483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0243B-5211-1A74-F345-19A8083D6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References</a:t>
            </a:r>
            <a:endParaRPr lang="en-US" cap="none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368D1D-7185-D302-CEA4-B03ABF2ECB52}"/>
              </a:ext>
            </a:extLst>
          </p:cNvPr>
          <p:cNvSpPr txBox="1"/>
          <p:nvPr/>
        </p:nvSpPr>
        <p:spPr>
          <a:xfrm>
            <a:off x="1224516" y="1259175"/>
            <a:ext cx="974296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noProof="0" dirty="0">
                <a:solidFill>
                  <a:srgbClr val="000000"/>
                </a:solidFill>
                <a:latin typeface="Helvetica" pitchFamily="2" charset="0"/>
              </a:rPr>
              <a:t>[1] L. A. </a:t>
            </a:r>
            <a:r>
              <a:rPr lang="en-US" noProof="0" dirty="0" err="1">
                <a:solidFill>
                  <a:srgbClr val="000000"/>
                </a:solidFill>
                <a:latin typeface="Helvetica" pitchFamily="2" charset="0"/>
              </a:rPr>
              <a:t>Gatys</a:t>
            </a:r>
            <a:r>
              <a:rPr lang="en-US" noProof="0" dirty="0">
                <a:solidFill>
                  <a:srgbClr val="000000"/>
                </a:solidFill>
                <a:latin typeface="Helvetica" pitchFamily="2" charset="0"/>
              </a:rPr>
              <a:t>, A. S. Ecker and M. </a:t>
            </a:r>
            <a:r>
              <a:rPr lang="en-US" noProof="0" dirty="0" err="1">
                <a:solidFill>
                  <a:srgbClr val="000000"/>
                </a:solidFill>
                <a:latin typeface="Helvetica" pitchFamily="2" charset="0"/>
              </a:rPr>
              <a:t>Bethge</a:t>
            </a:r>
            <a:r>
              <a:rPr lang="en-US" noProof="0" dirty="0">
                <a:solidFill>
                  <a:srgbClr val="000000"/>
                </a:solidFill>
                <a:latin typeface="Helvetica" pitchFamily="2" charset="0"/>
              </a:rPr>
              <a:t>, "Image Style Transfer Using Convolutional Neural Networks," 2016 IEEE Conference on Computer Vision and Pattern Recognition (CVPR), Las Vegas, NV, USA, 2016, pp. 2414-2423, </a:t>
            </a:r>
            <a:r>
              <a:rPr lang="en-US" noProof="0" dirty="0" err="1">
                <a:solidFill>
                  <a:srgbClr val="000000"/>
                </a:solidFill>
                <a:latin typeface="Helvetica" pitchFamily="2" charset="0"/>
              </a:rPr>
              <a:t>doi</a:t>
            </a:r>
            <a:r>
              <a:rPr lang="en-US" noProof="0" dirty="0">
                <a:solidFill>
                  <a:srgbClr val="000000"/>
                </a:solidFill>
                <a:latin typeface="Helvetica" pitchFamily="2" charset="0"/>
              </a:rPr>
              <a:t>: 10.1109/CVPR.2016.265.</a:t>
            </a:r>
            <a:endParaRPr lang="en-US" noProof="0" dirty="0">
              <a:solidFill>
                <a:srgbClr val="000000"/>
              </a:solidFill>
              <a:effectLst/>
              <a:latin typeface="Helvetica" pitchFamily="2" charset="0"/>
            </a:endParaRPr>
          </a:p>
          <a:p>
            <a:endParaRPr lang="en-US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noProof="0" dirty="0">
                <a:latin typeface="Arial" panose="020B0604020202020204" pitchFamily="34" charset="0"/>
                <a:cs typeface="Arial" panose="020B0604020202020204" pitchFamily="34" charset="0"/>
              </a:rPr>
              <a:t>[2] 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A. 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Efros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 and T. K. Leung. Texture synthesis by non-parametric sampling. In Computer Vision, 1999. The Proceedings of the Seventh IEEE International Conference on, volume 2, pages 1033–1038. IEEE, 1999.</a:t>
            </a:r>
          </a:p>
          <a:p>
            <a:endParaRPr lang="en-US" noProof="0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[3] A. A. 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Efros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 and W. T. Freeman. Image quilting for texture synthesis and transfer. In Proceedings of the 28th annual conference on Computer graphics and interactive techniques, pages 341–346. ACM, 2001.</a:t>
            </a:r>
          </a:p>
          <a:p>
            <a:endParaRPr lang="en-US" noProof="0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[4] V. 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Kwatra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, A. Sch¨ 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odl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, I. Essa, G. Turk, and A. 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Bobick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. 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Graphcut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 textures: image and video synthesis using graph cuts. In ACM Transactions on Graphics (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ToG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), volume 22, pages 277–286. ACM, 2003.</a:t>
            </a:r>
          </a:p>
          <a:p>
            <a:endParaRPr lang="en-US" noProof="0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[5] L. Wei and M. Levoy. Fast texture synthesis using tree-structured vector quantization. In Proceedings of the 27</a:t>
            </a:r>
            <a:r>
              <a:rPr lang="en-US" baseline="30000" noProof="0" dirty="0">
                <a:solidFill>
                  <a:srgbClr val="000000"/>
                </a:solidFill>
                <a:effectLst/>
                <a:latin typeface="Helvetica" pitchFamily="2" charset="0"/>
              </a:rPr>
              <a:t>th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 annual conference on Computer graphics and interactive techniques, pages 479–488. ACM Press/Addison-Wesley Publishing Co., 2000.</a:t>
            </a:r>
          </a:p>
        </p:txBody>
      </p:sp>
    </p:spTree>
    <p:extLst>
      <p:ext uri="{BB962C8B-B14F-4D97-AF65-F5344CB8AC3E}">
        <p14:creationId xmlns:p14="http://schemas.microsoft.com/office/powerpoint/2010/main" val="21727981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6F25AB-0125-3B79-9E11-BB18417E0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3E53D-49AD-FB3F-7278-5FE0B8B07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References</a:t>
            </a:r>
            <a:endParaRPr lang="en-US" cap="none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BB03E7-7857-DF4B-439C-9BA0BFBB07DB}"/>
              </a:ext>
            </a:extLst>
          </p:cNvPr>
          <p:cNvSpPr txBox="1"/>
          <p:nvPr/>
        </p:nvSpPr>
        <p:spPr>
          <a:xfrm>
            <a:off x="1224516" y="1259175"/>
            <a:ext cx="97429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noProof="0" dirty="0">
                <a:latin typeface="Arial" panose="020B0604020202020204" pitchFamily="34" charset="0"/>
                <a:cs typeface="Arial" panose="020B0604020202020204" pitchFamily="34" charset="0"/>
              </a:rPr>
              <a:t>[6] 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Zheng, 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Yufeng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 &amp; Yang, Clifford &amp; 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Merkulov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, Aleksey. (2018). Breast cancer screening using convolutional neural network and follow-up digital mammography. 4. 10.1117/12.2304564. </a:t>
            </a:r>
          </a:p>
          <a:p>
            <a:endParaRPr lang="en-US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[7] Simonyan, Karen and Andrew Zisserman. “Very Deep Convolutional Networks for Large-Scale Image Recognition.” 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CoRR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 abs/1409.1556 (2014).</a:t>
            </a:r>
          </a:p>
          <a:p>
            <a:endParaRPr lang="en-US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[8] “Gallery of Cubism by Pablo Picasso.” 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LatAm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 ARTE, 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www.latamarte.com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/</a:t>
            </a:r>
            <a:r>
              <a:rPr lang="en-US" noProof="0" dirty="0" err="1">
                <a:solidFill>
                  <a:srgbClr val="000000"/>
                </a:solidFill>
                <a:effectLst/>
                <a:latin typeface="Helvetica" pitchFamily="2" charset="0"/>
              </a:rPr>
              <a:t>en</a:t>
            </a:r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/galleries/3kKJ/. Accessed 12 Mar. 2025. </a:t>
            </a:r>
          </a:p>
          <a:p>
            <a:endParaRPr lang="en-US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noProof="0" dirty="0">
                <a:solidFill>
                  <a:srgbClr val="000000"/>
                </a:solidFill>
                <a:effectLst/>
                <a:latin typeface="Helvetica" pitchFamily="2" charset="0"/>
              </a:rPr>
              <a:t>[9] Wikipedia contributors. "Portrait of Dora Maar." Wikipedia, The Free Encyclopedia. Wikipedia, The Free Encyclopedia, 19 Feb. 2024. Web. 12 Mar. 2025.</a:t>
            </a:r>
          </a:p>
          <a:p>
            <a:endParaRPr lang="en-US" noProof="0" dirty="0">
              <a:solidFill>
                <a:srgbClr val="000000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512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62CAC-E0B3-6DC4-638C-8905D01494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D9ECDA-87C8-9BF6-8B7B-4C5C31057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834640"/>
            <a:ext cx="7729728" cy="1188720"/>
          </a:xfrm>
        </p:spPr>
        <p:txBody>
          <a:bodyPr/>
          <a:lstStyle/>
          <a:p>
            <a:r>
              <a:rPr lang="en-US" noProof="0" dirty="0"/>
              <a:t>Thanks for listening</a:t>
            </a:r>
          </a:p>
        </p:txBody>
      </p:sp>
    </p:spTree>
    <p:extLst>
      <p:ext uri="{BB962C8B-B14F-4D97-AF65-F5344CB8AC3E}">
        <p14:creationId xmlns:p14="http://schemas.microsoft.com/office/powerpoint/2010/main" val="2136232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15841-789B-C456-EB05-99BC6BD0E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26D7A-E585-ADF9-A224-36F7FC00D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What is Style Transfer?</a:t>
            </a:r>
            <a:endParaRPr lang="en-US" cap="none" noProof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21FC60-3B76-794A-32BC-5FB5465D35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516" y="1520463"/>
            <a:ext cx="9745105" cy="462516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BE841D-0A7E-83C6-78B4-355B775426EE}"/>
              </a:ext>
            </a:extLst>
          </p:cNvPr>
          <p:cNvSpPr txBox="1"/>
          <p:nvPr/>
        </p:nvSpPr>
        <p:spPr>
          <a:xfrm>
            <a:off x="1222379" y="6145623"/>
            <a:ext cx="94333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1:  Neural Style Transfer with ‘A Neural Algorithm of Artistic Style’ algorithm (our implementation) </a:t>
            </a:r>
          </a:p>
        </p:txBody>
      </p:sp>
    </p:spTree>
    <p:extLst>
      <p:ext uri="{BB962C8B-B14F-4D97-AF65-F5344CB8AC3E}">
        <p14:creationId xmlns:p14="http://schemas.microsoft.com/office/powerpoint/2010/main" val="41933257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FB3D9F-437F-4F9F-738D-CC627877FC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1857C-FA25-F5C2-9842-CAC38D399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Before CNN’s</a:t>
            </a:r>
            <a:endParaRPr lang="en-US" cap="none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485003-3A08-38A4-0D08-76B169CCD359}"/>
              </a:ext>
            </a:extLst>
          </p:cNvPr>
          <p:cNvSpPr txBox="1"/>
          <p:nvPr/>
        </p:nvSpPr>
        <p:spPr>
          <a:xfrm>
            <a:off x="1224516" y="1259175"/>
            <a:ext cx="9742966" cy="2239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Large range of powerful </a:t>
            </a:r>
            <a:r>
              <a:rPr lang="en-US" sz="2400" b="1" noProof="0" dirty="0">
                <a:latin typeface="Arial" panose="020B0604020202020204" pitchFamily="34" charset="0"/>
                <a:cs typeface="Arial" panose="020B0604020202020204" pitchFamily="34" charset="0"/>
              </a:rPr>
              <a:t>non-parametric algorithms</a:t>
            </a: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 [2-5].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Limitation: only low-level content extraction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Poor separation of content from the artistic style.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Quality highly dependent on the content image.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DE26547-E6E8-0E27-2028-4E000AFCA2C8}"/>
              </a:ext>
            </a:extLst>
          </p:cNvPr>
          <p:cNvGrpSpPr/>
          <p:nvPr/>
        </p:nvGrpSpPr>
        <p:grpSpPr>
          <a:xfrm>
            <a:off x="2222511" y="3499019"/>
            <a:ext cx="7311340" cy="3205592"/>
            <a:chOff x="2222511" y="3499019"/>
            <a:chExt cx="7311340" cy="3205592"/>
          </a:xfrm>
        </p:grpSpPr>
        <p:pic>
          <p:nvPicPr>
            <p:cNvPr id="4" name="Picture 3" descr="A close-up of a person's face&#10;&#10;Description automatically generated">
              <a:extLst>
                <a:ext uri="{FF2B5EF4-FFF2-40B4-BE49-F238E27FC236}">
                  <a16:creationId xmlns:a16="http://schemas.microsoft.com/office/drawing/2014/main" id="{E6C3282B-FDC9-6C13-CD6F-1E54574B3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9322" y="3532762"/>
              <a:ext cx="2294529" cy="3171849"/>
            </a:xfrm>
            <a:prstGeom prst="rect">
              <a:avLst/>
            </a:prstGeom>
          </p:spPr>
        </p:pic>
        <p:pic>
          <p:nvPicPr>
            <p:cNvPr id="6" name="Picture 5" descr="A close-up of a person's face&#10;&#10;Description automatically generated">
              <a:extLst>
                <a:ext uri="{FF2B5EF4-FFF2-40B4-BE49-F238E27FC236}">
                  <a16:creationId xmlns:a16="http://schemas.microsoft.com/office/drawing/2014/main" id="{1B7D6B03-3DC4-2EFA-F2E2-DB6D7C737FC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22511" y="3499019"/>
              <a:ext cx="4791516" cy="3205592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0522D8FA-1706-A599-5C3F-CEC7F5CD4269}"/>
              </a:ext>
            </a:extLst>
          </p:cNvPr>
          <p:cNvSpPr txBox="1"/>
          <p:nvPr/>
        </p:nvSpPr>
        <p:spPr>
          <a:xfrm>
            <a:off x="9759146" y="5914664"/>
            <a:ext cx="21413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2: Texture Transfer with Image Quilting [3]</a:t>
            </a:r>
          </a:p>
        </p:txBody>
      </p:sp>
    </p:spTree>
    <p:extLst>
      <p:ext uri="{BB962C8B-B14F-4D97-AF65-F5344CB8AC3E}">
        <p14:creationId xmlns:p14="http://schemas.microsoft.com/office/powerpoint/2010/main" val="795712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FF227-9EF9-C07A-D4E2-1997EB5EC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FE105-E1E4-42E8-5669-628A71269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Neural Style Transfer</a:t>
            </a:r>
            <a:endParaRPr lang="en-US" cap="none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62333D1-DC4F-2030-D875-F8EF4FB26459}"/>
              </a:ext>
            </a:extLst>
          </p:cNvPr>
          <p:cNvSpPr txBox="1"/>
          <p:nvPr/>
        </p:nvSpPr>
        <p:spPr>
          <a:xfrm>
            <a:off x="1224516" y="1280440"/>
            <a:ext cx="9992833" cy="4455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DNNs to extract high-level semantic information.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What type of DNN?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Specifically designed for Vision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Understanding for object recognition and artistic style classification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pre-trained on sufficient labeled data</a:t>
            </a:r>
          </a:p>
          <a:p>
            <a:pPr>
              <a:lnSpc>
                <a:spcPct val="150000"/>
              </a:lnSpc>
            </a:pPr>
            <a:endParaRPr lang="en-US" sz="2400" noProof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noProof="0" dirty="0">
                <a:latin typeface="Arial" panose="020B0604020202020204" pitchFamily="34" charset="0"/>
                <a:cs typeface="Arial" panose="020B0604020202020204" pitchFamily="34" charset="0"/>
              </a:rPr>
              <a:t>Answer</a:t>
            </a: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: Convolutional Neural Networks (CNNs)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noProof="0" dirty="0">
                <a:latin typeface="Arial" panose="020B0604020202020204" pitchFamily="34" charset="0"/>
                <a:cs typeface="Arial" panose="020B0604020202020204" pitchFamily="34" charset="0"/>
              </a:rPr>
              <a:t>VGG-19 architecture pre-trained on ImageNet dataset</a:t>
            </a:r>
          </a:p>
        </p:txBody>
      </p:sp>
    </p:spTree>
    <p:extLst>
      <p:ext uri="{BB962C8B-B14F-4D97-AF65-F5344CB8AC3E}">
        <p14:creationId xmlns:p14="http://schemas.microsoft.com/office/powerpoint/2010/main" val="3103864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BDFF5B-6551-9FFA-C7C0-FB8A47BB4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B707A-A791-A1FC-E1C1-547C90D94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VGG-19 architecture</a:t>
            </a:r>
            <a:endParaRPr lang="en-US" cap="none" noProof="0" dirty="0"/>
          </a:p>
        </p:txBody>
      </p:sp>
      <p:pic>
        <p:nvPicPr>
          <p:cNvPr id="4" name="Picture 3" descr="A graph with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2DE1B49D-0D08-FAC4-8082-C01A44EC3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516" y="1209960"/>
            <a:ext cx="9742967" cy="51563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12065F-9369-AB74-DEFB-F51051D88A82}"/>
              </a:ext>
            </a:extLst>
          </p:cNvPr>
          <p:cNvSpPr txBox="1"/>
          <p:nvPr/>
        </p:nvSpPr>
        <p:spPr>
          <a:xfrm>
            <a:off x="1224516" y="6470526"/>
            <a:ext cx="6989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3:  VGG-19 Architecture [6-7]</a:t>
            </a:r>
          </a:p>
        </p:txBody>
      </p:sp>
    </p:spTree>
    <p:extLst>
      <p:ext uri="{BB962C8B-B14F-4D97-AF65-F5344CB8AC3E}">
        <p14:creationId xmlns:p14="http://schemas.microsoft.com/office/powerpoint/2010/main" val="3956540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77E934-676B-E812-CD56-3E4314ECD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92B8C-671F-60CE-C794-AB72051EF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A Neural Algorithm of Artistic Style</a:t>
            </a:r>
            <a:endParaRPr lang="en-US" cap="none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18DBBD7-31A4-6974-B69B-82BD98D719D1}"/>
                  </a:ext>
                </a:extLst>
              </p:cNvPr>
              <p:cNvSpPr txBox="1"/>
              <p:nvPr/>
            </p:nvSpPr>
            <p:spPr>
              <a:xfrm>
                <a:off x="1224516" y="1280440"/>
                <a:ext cx="9742967" cy="39642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proposed by </a:t>
                </a:r>
                <a:r>
                  <a:rPr lang="en-US" sz="2400" noProof="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Gatys</a:t>
                </a:r>
                <a:r>
                  <a:rPr lang="en-US" sz="24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et al. in their seminal work [1]</a:t>
                </a: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Style Transfer algorithm based on </a:t>
                </a: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VGG-19 architecture (pre-trained on ImageNet)</a:t>
                </a: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LBFGS Optimizer</a:t>
                </a: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Training on the Target Image (rather than on the model)</a:t>
                </a:r>
              </a:p>
              <a:p>
                <a:pPr marL="800100" lvl="1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Loss function is the weighted sum of Content Loss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4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ℒ</m:t>
                        </m:r>
                      </m:e>
                      <m:sub>
                        <m:r>
                          <a:rPr lang="en-US" sz="24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𝑐𝑜𝑛𝑡𝑒𝑛𝑡</m:t>
                        </m:r>
                      </m:sub>
                    </m:sSub>
                  </m:oMath>
                </a14:m>
                <a:r>
                  <a:rPr lang="en-US" sz="24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and Style Loss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sz="240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ℒ</m:t>
                        </m:r>
                      </m:e>
                      <m:sub>
                        <m:r>
                          <a:rPr lang="en-US" sz="2400" b="0" i="1" noProof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𝑠𝑡𝑦𝑙𝑒</m:t>
                        </m:r>
                      </m:sub>
                    </m:sSub>
                  </m:oMath>
                </a14:m>
                <a:r>
                  <a:rPr lang="en-US" sz="24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18DBBD7-31A4-6974-B69B-82BD98D719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4516" y="1280440"/>
                <a:ext cx="9742967" cy="3964290"/>
              </a:xfrm>
              <a:prstGeom prst="rect">
                <a:avLst/>
              </a:prstGeom>
              <a:blipFill>
                <a:blip r:embed="rId3"/>
                <a:stretch>
                  <a:fillRect l="-911" b="-19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1645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7CBF6-256B-3748-2EA5-36B0F3A33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white math equation&#10;&#10;Description automatically generated with medium confidence">
            <a:extLst>
              <a:ext uri="{FF2B5EF4-FFF2-40B4-BE49-F238E27FC236}">
                <a16:creationId xmlns:a16="http://schemas.microsoft.com/office/drawing/2014/main" id="{C8B9E474-88D4-50A2-D811-CD03F4C267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001" y="1361462"/>
            <a:ext cx="5538644" cy="11182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2DEE0A-71CF-DB4D-BCAC-2821ADE26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Loss function</a:t>
            </a:r>
            <a:endParaRPr lang="en-US" cap="none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15D2D3C-C6E1-5F80-D883-7DFB2802B04F}"/>
                  </a:ext>
                </a:extLst>
              </p:cNvPr>
              <p:cNvSpPr txBox="1"/>
              <p:nvPr/>
            </p:nvSpPr>
            <p:spPr>
              <a:xfrm>
                <a:off x="1224516" y="1280440"/>
                <a:ext cx="9742967" cy="45118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2000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b="1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Content Loss:</a:t>
                </a:r>
                <a:endParaRPr lang="tr-TR" sz="2400" b="1" i="1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tr-TR" sz="2200" b="0" i="1" noProof="0" dirty="0"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tr-TR" sz="22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𝑙</m:t>
                    </m:r>
                  </m:oMath>
                </a14:m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 runs through the selected Content Layers [1].</a:t>
                </a:r>
              </a:p>
              <a:p>
                <a:endParaRPr lang="tr-TR" sz="2200" b="0" i="1" noProof="0" dirty="0"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target image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𝑝</m:t>
                        </m:r>
                      </m:e>
                    </m:acc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content image</a:t>
                </a:r>
              </a:p>
              <a:p>
                <a:endParaRPr lang="en-US" sz="2200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p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𝑙</m:t>
                        </m:r>
                      </m:sup>
                    </m:sSup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</a:t>
                </a:r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Content Features of target image</a:t>
                </a:r>
                <a:endParaRPr lang="en-US" sz="2200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𝑃</m:t>
                        </m:r>
                      </m:e>
                      <m:sup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𝑙</m:t>
                        </m:r>
                      </m:sup>
                    </m:sSup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</a:t>
                </a:r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Content Features of content image</a:t>
                </a:r>
              </a:p>
              <a:p>
                <a:endParaRPr lang="en-US" sz="2200" i="1" noProof="0" dirty="0"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p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𝑙</m:t>
                        </m:r>
                      </m:sup>
                    </m:sSup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</a:t>
                </a:r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Content weights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15D2D3C-C6E1-5F80-D883-7DFB2802B0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4516" y="1280440"/>
                <a:ext cx="9742967" cy="4511813"/>
              </a:xfrm>
              <a:prstGeom prst="rect">
                <a:avLst/>
              </a:prstGeom>
              <a:blipFill>
                <a:blip r:embed="rId4"/>
                <a:stretch>
                  <a:fillRect l="-1042" b="-16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84867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C10DEA-7028-40FA-AEEA-913E8B57C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738A3-22BB-AFB7-1123-EDB343161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16" y="286495"/>
            <a:ext cx="9742967" cy="819291"/>
          </a:xfrm>
        </p:spPr>
        <p:txBody>
          <a:bodyPr/>
          <a:lstStyle/>
          <a:p>
            <a:r>
              <a:rPr lang="en-US" noProof="0" dirty="0"/>
              <a:t>Loss function</a:t>
            </a:r>
            <a:endParaRPr lang="en-US" cap="none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55E44A-4042-400B-0A9B-39A67E169BB6}"/>
                  </a:ext>
                </a:extLst>
              </p:cNvPr>
              <p:cNvSpPr txBox="1"/>
              <p:nvPr/>
            </p:nvSpPr>
            <p:spPr>
              <a:xfrm>
                <a:off x="1224516" y="1280440"/>
                <a:ext cx="9742967" cy="4832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2000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2400" b="1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Style Loss:</a:t>
                </a:r>
                <a:endParaRPr lang="tr-TR" sz="2400" b="1" i="1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tr-TR" sz="2200" b="0" i="1" noProof="0" dirty="0"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>
                  <a:lnSpc>
                    <a:spcPct val="200000"/>
                  </a:lnSpc>
                </a:pPr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tr-TR" sz="2200" b="0" i="1" noProof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𝐿</m:t>
                    </m:r>
                  </m:oMath>
                </a14:m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 runs through the selected Style Layers [1].</a:t>
                </a:r>
              </a:p>
              <a:p>
                <a:endParaRPr lang="tr-TR" sz="2200" b="0" i="1" noProof="0" dirty="0"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en-US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𝑥</m:t>
                        </m:r>
                      </m:e>
                    </m:acc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target image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accPr>
                      <m:e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</m:e>
                    </m:acc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style image</a:t>
                </a:r>
              </a:p>
              <a:p>
                <a:endParaRPr lang="en-US" sz="2200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p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𝐿</m:t>
                        </m:r>
                      </m:sup>
                    </m:sSup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</a:t>
                </a:r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Style Features of target image</a:t>
                </a:r>
                <a:endParaRPr lang="en-US" sz="2200" noProof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𝐴</m:t>
                        </m:r>
                      </m:e>
                      <m:sup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𝐿</m:t>
                        </m:r>
                      </m:sup>
                    </m:sSup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</a:t>
                </a:r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Style Features of style image</a:t>
                </a:r>
              </a:p>
              <a:p>
                <a14:m>
                  <m:oMath xmlns:m="http://schemas.openxmlformats.org/officeDocument/2006/math">
                    <m:r>
                      <a:rPr lang="tr-TR" sz="2200" i="1" noProof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𝐺</m:t>
                    </m:r>
                    <m:r>
                      <a:rPr lang="tr-TR" sz="2200" b="0" i="1" noProof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(</m:t>
                    </m:r>
                    <m:r>
                      <a:rPr lang="tr-TR" sz="2200" b="0" i="1" noProof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  <m:r>
                      <a:rPr lang="tr-TR" sz="2200" b="0" i="1" noProof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)</m:t>
                    </m:r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</a:t>
                </a:r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Gram matrix of </a:t>
                </a:r>
                <a14:m>
                  <m:oMath xmlns:m="http://schemas.openxmlformats.org/officeDocument/2006/math">
                    <m:r>
                      <a:rPr lang="tr-TR" sz="22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𝑋</m:t>
                    </m:r>
                  </m:oMath>
                </a14:m>
                <a:endParaRPr lang="en-US" sz="2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2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sz="220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𝑤</m:t>
                        </m:r>
                      </m:e>
                      <m:sup>
                        <m:r>
                          <a:rPr lang="tr-TR" sz="2200" b="0" i="1" noProof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𝐿</m:t>
                        </m:r>
                      </m:sup>
                    </m:sSup>
                  </m:oMath>
                </a14:m>
                <a:r>
                  <a:rPr lang="en-US" sz="2200" noProof="0" dirty="0">
                    <a:latin typeface="Arial" panose="020B0604020202020204" pitchFamily="34" charset="0"/>
                    <a:cs typeface="Arial" panose="020B0604020202020204" pitchFamily="34" charset="0"/>
                  </a:rPr>
                  <a:t> : </a:t>
                </a:r>
                <a:r>
                  <a:rPr lang="en-US" sz="2200" dirty="0">
                    <a:latin typeface="Arial" panose="020B0604020202020204" pitchFamily="34" charset="0"/>
                    <a:cs typeface="Arial" panose="020B0604020202020204" pitchFamily="34" charset="0"/>
                  </a:rPr>
                  <a:t>Style weights</a:t>
                </a: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855E44A-4042-400B-0A9B-39A67E169BB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24516" y="1280440"/>
                <a:ext cx="9742967" cy="4832092"/>
              </a:xfrm>
              <a:prstGeom prst="rect">
                <a:avLst/>
              </a:prstGeom>
              <a:blipFill>
                <a:blip r:embed="rId3"/>
                <a:stretch>
                  <a:fillRect l="-1042" b="-1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A close up of a number&#10;&#10;Description automatically generated">
            <a:extLst>
              <a:ext uri="{FF2B5EF4-FFF2-40B4-BE49-F238E27FC236}">
                <a16:creationId xmlns:a16="http://schemas.microsoft.com/office/drawing/2014/main" id="{A2374695-F421-8886-5F8F-C9B2026CBD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167" y="1403429"/>
            <a:ext cx="6722347" cy="111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8999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  <wetp:taskpane dockstate="right" visibility="0" width="350" row="0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20309130-6381-8E49-B560-4B48AA51BACA}">
  <we:reference id="wa200004052" version="1.0.0.2" store="en-US" storeType="OMEX"/>
  <we:alternateReferences>
    <we:reference id="WA200004052" version="1.0.0.2" store="WA200004052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04B31294-E382-7849-B8AB-ADEAEE522900}">
  <we:reference id="wa104381909" version="3.16.1.0" store="en-US" storeType="OMEX"/>
  <we:alternateReferences>
    <we:reference id="wa104381909" version="3.16.1.0" store="wa104381909" storeType="OMEX"/>
  </we:alternateReferences>
  <we:properties>
    <we:property name="EQUATION_HISTORY" value="&quot;[{\&quot;mathml\&quot;:\&quot;&lt;math style=\\\&quot;font-family:stix;font-size:16px;\\\&quot; xmlns=\\\&quot;http://www.w3.org/1998/Math/MathML\\\&quot;&gt;&lt;mstyle mathsize=\\\&quot;16px\\\&quot;&gt;&lt;msqrt&gt;&lt;mn&gt;2&lt;/mn&gt;&lt;/msqrt&gt;&lt;/mstyle&gt;&lt;/math&gt;\&quot;,\&quot;base64Image\&quot;:\&quot;iVBORw0KGgoAAAANSUhEUgAAAKUAAACPCAYAAACbHBuKAAAACXBIWXMAAA7EAAAOxAGVKw4bAAAABGJhU0UAAABqbUMa2AAACOdJREFUeNrtnVFoFUcUhg8hSJBQIrXUYoqXIkWkSMGWRpriFaSEIhKkpRaUXmkpUkREfEgh4pVQ8qDUYh+kiIQSRNCiUh9SyEMoIiEEatGipSKhSAkSUNCiRS3tnt4Nrps7k9mbuzNndv4PBnzQuztnf+fszJ75hwg0m3/RFtxAE+mEoCBKafRDUBClNCYhKIhSEqWoPYagIEpJ7IGYIEppjGmCPBy1oVTrRchAniyN2kOFIAcRHuCCnZpRsgvhAS64oBDkTNRaER5gm/ao3UXqBpKoaFJ3N8IDXHAKqRtIok0z6z6F8AAXbNKk7k0ID3DBMaRuIIlWzax7GOEBLihrUvc2hAe4YEghSJ74LEV4gAumMesGkngdqRtI45BCkFzkuwzhAS64jtQNJLEKqRtIQ7djEbNu4ITLCkGOIzRAWurehfAAF+i2PWDWDZwwqhDkJEIDXMCTGJXZwD6EB0hL3Zh1A1GpG7Nu4IQOUm976EN4gAsqmtRdQniAC1Q7FqcI2x6AA3Q7FmE2AJywVZO6X0N4gAtU2x5mEBrgKnWrdiweQ3iAC8qa1L1R8H2vjdruqJ2kmpnrnag9iNqjqP0dtb+idjNqZ6N2mGoGrovwuP1AZTZwS+Cse3nUDsb31oil86NYpOvx2OXSqnnAklL3c/Fo94ia5zl+iWqb44BHqVuKX/n6BYyM87UnUTsAGchiUDPrbhNwfzti4eR9UsMPQvoLqPa1RuqOxc/J7hEiPxK+XDmni+Ra/G0mN2fbfAdZuKVKarOBdof3tTJq9xT39nvUvozfd1+MWkvi3/Fyz+qobYnaUU0WmK/tgDTcIdVsYKLOPf1Kja2Z8iRpPKMoeb3zecjDPlLNBupVvh9NjYiN/u6DDMI8DInISd1cKdTh6J4Wx7P+5P0MNPH318WjoIkoHzh+hQkSVUobdXhPX1h4jdiQYYnpE8jEHiXNg6g4uidOz8kF8qkcR6oDhqL8HlKxRx/Js/hLLwG9m+O1eJb+h4Eo70Eq9lAdj+zSbOBs4j7OW7jeXsPRElVFFugkeWYD/BVlttDiSbwykDcvGL5bboBk8qeieQCrHN1TL7n5ojJhIMr3IJn8GSF5ZgNfOfqPcQKidI/ObKDq8L5+oqcFETb5zECUPZBNeKmb4U1rN3OecdfjAwNRYidnzqjMBm4EGo9emr8AuAWyyY82oalbsiivQTb5ojMbeCPQmGwh1FY6ZUiTukOttt4+jyg/hGzyTd0qs4EjAcdlgPRbcbFnJ0d6NMHvwsSvbjsJ2bhJ3VOBx+WaRpQwK8gRX8wGbNOuEeTPkE2+lDXBLwccF93MuxeyyReffIIkvNJMQDLuUvdQ4HFRbeF9E7Jxl7pDLjT4WBGTE5BM/qh8gvhzY8hrcPU2zd0m7PW2gmSfIFe8TTJtaoJA5xO0NeC4XKoTj28hF6RuV9SrCuI1yUJsDit5nLpHAhXk4joxYTeOFUUZgbgzHYLvUecTVAlUlIdpbgGv9zsV+bPUGfKjMLZK8nyCpE1uvLdk4XOuJ+s8YKnnX6ss/sYCFOQSmuuGcdD3TvHpAdOKh3xI6PuuKnXvDFCU51MxOO57h9in8b7mIbPTxEph96zzCeoMTJD7UzE47XuHDpHa3kRy+dc4Uvf/bKK5pz94C08ELpC54+tjcrtn2jR19wUkSD4eL1lw4fWpD7zx/CplN26XsvbXp7nHUiCCXJGaA1wkjz8WcNXMDDV+1EW3gD6oLP7GAxEkO6ndTPXbW4voXYbvj5JHS53FXzWQpZ9fEn3mP3tZ9dMWLxHMJ7h/DIXpstJkJ8n0CbIBj4bJQovf4lHTS9gZ4uE8QrtMtTOlTUR53eH7iyp1F33HIhdTjCb6ywvlL/neqW2atDeceCe5aCjMXcJS92CBBdkSL/XM9vXPqL1clM71K5ZQkssIZUNR3nIwWlYoTLOBpJkAV46/WrQOnos7x/Ym7yv+zqihMG2vCY4EmLqTcwE+sGlNETvZFqdrnQPZKsNZOn+atHX0h86dt6hmA8kyNF4kf8vSdflddTsJ9KwcMhwtbQlCl7rLBRRk8mAmPqruHYvXPh1fd620oKw0mLHPfn4sOUzdRTQb2EPPuqLZtKOetaK+IjU4A4ajZd4b/nXuvEUzG9iR6t9mi9d+hZ4eNLpbaoA6SO33aNMlV+fOWySzgbTvz0cWr538dMmj8xLJgaoaijLPkrFhxTXvUnF2LPI5NsmTwT6zeO019Oy3dPH75Xm0nDYUZh5rhfy+OFPw1L2Bnj04fm/O12uJ5wxsK32e5h6Tt9GHoFUMRTmew6Sjm4ptNrCO1CZULpo3a74stBuGnWq2UI5Qcc0G1iQmFlLafp8CuJXMPz+2N/E/g2qi5btPEKfP28IEyc0704IxslussZGKaTawnGpFFdIEOepjMMuWR0udT5CvZgPpqnFJzdvzdEYMOzjQhGvdoGLtWOQK8StCBXmHPD6fkd+FTIo1eDRbtsDrFMlsgB/4hFBBcvva92UM02KNhThr7KNimQ0sEizIQhytbDpaLqRY4yrBbAA0aRKSbmca+G2dxV8fQg9UZCnWyOpD1E8wGwANUjUU5bmMv6vavDaOkIP54M98U9Tc0rZlFLbZAGgCFWru14JPKVyzAdAkshRrlA1+7wypDRAAMMa0WGOS9KVtofsEgSZjWqyxp8HU3YUQg6yUDUXJVeyqYo1zFKZPEMgR02KNfsVMXrXuOYjQgkYx/fzI4kuXnvVQWGYDwCKNFmt8Q+GYDQDLlEh//EmytG222qc1Fl8IZgPAEVXK5kPUS2GYDQCHmBZrzB4adZyKbzYAPBot2f1iGqkb2CBLsUaRzQaAMCoLEGQRzAaAQLIUaxTNbAAIpqdBUVYQOpAnY5Q9dXcgbCBPyhlFiR2LwAojhNQNhGFarMFtNcIFbGFSrMFuZFgKAqJGy30IE7DNMSq4pw3wD12xBvsHoXYSOKFK2LEIBI6W9Y4h6UZogEvS22mx7QE4J12sgR2LQATbkLqBRNj27z5SN5BEmWrbawEQRSdCUFz+A78H2y/R78HkAAAAeXRFWHRNYXRoTUwAPG1hdGggeG1sbnM9Imh0dHA6Ly93d3cudzMub3JnLzE5OTgvTWF0aC9NYXRoTUwiPjxtc3R5bGUgbWF0aHNpemU9IjE2cHgiPjxtc3FydD48bW4+MjwvbW4+PC9tc3FydD48L21zdHlsZT48L21hdGg+yfOJtAAAAABJRU5ErkJggg==\&quot;,\&quot;slideId\&quot;:364,\&quot;accessibleText\&quot;:\&quot;square root of 2\&quot;,\&quot;imageHeight\&quot;:22.88}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5525</TotalTime>
  <Words>1220</Words>
  <Application>Microsoft Macintosh PowerPoint</Application>
  <PresentationFormat>Widescreen</PresentationFormat>
  <Paragraphs>154</Paragraphs>
  <Slides>23</Slides>
  <Notes>22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Cambria Math</vt:lpstr>
      <vt:lpstr>Gill Sans MT</vt:lpstr>
      <vt:lpstr>Helvetica</vt:lpstr>
      <vt:lpstr>Wingdings</vt:lpstr>
      <vt:lpstr>Parcel</vt:lpstr>
      <vt:lpstr>Neural Style Transfer</vt:lpstr>
      <vt:lpstr>What is Style Transfer?</vt:lpstr>
      <vt:lpstr>What is Style Transfer?</vt:lpstr>
      <vt:lpstr>Before CNN’s</vt:lpstr>
      <vt:lpstr>Neural Style Transfer</vt:lpstr>
      <vt:lpstr>VGG-19 architecture</vt:lpstr>
      <vt:lpstr>A Neural Algorithm of Artistic Style</vt:lpstr>
      <vt:lpstr>Loss function</vt:lpstr>
      <vt:lpstr>Loss function</vt:lpstr>
      <vt:lpstr>Loss function</vt:lpstr>
      <vt:lpstr>A Neural Algorithm of Artistic Style</vt:lpstr>
      <vt:lpstr>Hyperparameters</vt:lpstr>
      <vt:lpstr>Hyperparameters</vt:lpstr>
      <vt:lpstr>Ratio experiment</vt:lpstr>
      <vt:lpstr>Example runs</vt:lpstr>
      <vt:lpstr>Example runs</vt:lpstr>
      <vt:lpstr>Example runs</vt:lpstr>
      <vt:lpstr>Example runs</vt:lpstr>
      <vt:lpstr>Example runs</vt:lpstr>
      <vt:lpstr>results</vt:lpstr>
      <vt:lpstr>References</vt:lpstr>
      <vt:lpstr>References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 401 Final Report Presentation</dc:title>
  <dc:creator>Mustafa Hakan Kara</dc:creator>
  <cp:lastModifiedBy>Ömer Ünlüsoy</cp:lastModifiedBy>
  <cp:revision>441</cp:revision>
  <dcterms:created xsi:type="dcterms:W3CDTF">2021-03-04T20:17:24Z</dcterms:created>
  <dcterms:modified xsi:type="dcterms:W3CDTF">2025-03-14T13:15:38Z</dcterms:modified>
</cp:coreProperties>
</file>

<file path=docProps/thumbnail.jpeg>
</file>